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77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8" r:id="rId16"/>
    <p:sldId id="271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6428-650E-44F8-B513-37AE0AFFFD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64BE9-4B0E-46D3-B736-D30DFB886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B62C0-A53A-4A67-9840-746054912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58DF-CBBC-4142-B4AD-63BC173DDB6A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A227C-F27A-406C-8E8E-06B3DBF09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7D635-1667-42B3-AAEF-5BEC3B9A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C5930-0FF5-4932-9FD7-A23F38A9E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174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230A-143E-45C1-AB3B-EA19AE10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ACA7CB-EA08-4298-934C-4B315AFCB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AF3D3-453B-4044-9377-CBC247E0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58DF-CBBC-4142-B4AD-63BC173DDB6A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756B6-234A-4022-A442-0F54D2716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A63B7-E92A-4503-926F-FEA80B2F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C5930-0FF5-4932-9FD7-A23F38A9E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802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DD8F82-F430-4573-A60B-E51E3759A0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37F436-92F9-45BF-BC53-367E3439B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6E9F4-1642-4131-AC1C-9461567A0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58DF-CBBC-4142-B4AD-63BC173DDB6A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C6A7D-E89B-43CA-BAAA-581C557CB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4CA10-7B1C-4681-A443-2D065F51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C5930-0FF5-4932-9FD7-A23F38A9E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58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0AEC-C324-4EA5-A1C1-FF944DCF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C1B61-DA3E-4D5C-8A96-1BDDED132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884B7-8851-46E4-A3C6-D91C01DAF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58DF-CBBC-4142-B4AD-63BC173DDB6A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E51C6-89BE-405E-A35A-9168E3F0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E54D3-FEA3-4D59-8563-7CFB95E76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C5930-0FF5-4932-9FD7-A23F38A9E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50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82BB-991E-4CC3-89F7-20F0C82A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B179B-B9D7-4D04-B292-B0C1E1D17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BFB9D-AC73-4D6A-AA2A-3D9A36E17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58DF-CBBC-4142-B4AD-63BC173DDB6A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99ED-88CF-4729-9C3A-9B91DC647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7D422-57F8-4DDA-B901-B243273F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C5930-0FF5-4932-9FD7-A23F38A9E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514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063F-89C0-4112-9EBE-9D05F980C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E3319-84E0-4E76-99DA-E591806F2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1E9B0-5C1A-4D12-A680-95CE9FEF1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01AED-2A65-423C-AE96-4E6F4ED60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58DF-CBBC-4142-B4AD-63BC173DDB6A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8BC3A-62DA-41FC-BDBA-8054B0F40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9F745-4BD5-4F81-86EB-939D9CD4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C5930-0FF5-4932-9FD7-A23F38A9E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277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DA802-E012-4E17-AF3C-D5C71D0C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71FFB-C806-4571-8CC3-7723696C8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21A5B-A096-4A44-940F-2A1663A90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BA220F-2F94-4151-802D-0AADE8891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E1B931-65AF-4FEC-BCCC-30E2CB25E3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B955F8-08E1-4311-9666-6DB47BEFB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58DF-CBBC-4142-B4AD-63BC173DDB6A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DF80E-B580-481A-9719-918E2912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43A01D-7432-495F-BBDD-60D32135D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C5930-0FF5-4932-9FD7-A23F38A9E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855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5F36-1841-4DAD-9782-49A74326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EC6D53-59BA-4D9F-ACD0-2D63B2F3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58DF-CBBC-4142-B4AD-63BC173DDB6A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8B0F9-C3FE-420B-B0BA-CADB3E824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1059C-DF68-4CBE-AE04-1DE567E04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C5930-0FF5-4932-9FD7-A23F38A9E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584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F7FF71-2BB1-4BC5-BE6C-FA13954CA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58DF-CBBC-4142-B4AD-63BC173DDB6A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B745B5-4540-4324-9E84-E6FBB352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1E98D-1B71-4A2D-BB4B-40FF8BA3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C5930-0FF5-4932-9FD7-A23F38A9E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58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670C3-1030-48AD-8DA6-A0596F4A9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CC8EF-4B2D-4D08-AA61-2D8A42E5C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FA8B96-874E-45D1-9954-E48EAA67B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E8B87-A98B-4ADD-8452-D1F959554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58DF-CBBC-4142-B4AD-63BC173DDB6A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244CB-9B0B-43D6-9644-1333A6027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0205D-F8B0-4A9D-8ED0-04C9558DC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C5930-0FF5-4932-9FD7-A23F38A9E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17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3A63-3C3F-4E57-B867-B74B6DD78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79DB06-09EB-4FE0-8AB8-341A855E3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4EE84-194B-49F4-A362-1C6A9C3B8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E011B-9549-40DF-A9AE-C046E6AF1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58DF-CBBC-4142-B4AD-63BC173DDB6A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6E9D2-CFA0-425E-AECC-C7C12427B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B75CD-F3FD-453E-BDD9-06A01FE7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C5930-0FF5-4932-9FD7-A23F38A9E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97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2195FB-0D46-4C5F-8EFF-2824EF665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84B2F-81A9-43C6-8C5B-6E7342044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55D16-A2D8-48E9-BB4C-D165AC6F27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C58DF-CBBC-4142-B4AD-63BC173DDB6A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ED968-CF8E-4932-AE63-3B29FF255E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4329E-33F4-4AEE-A189-5219A9CB0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C5930-0FF5-4932-9FD7-A23F38A9EB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68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47364618-36FD-4C95-9C8E-DE3F149FF5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2366420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F7464-D4B2-44B5-967B-34B605AD0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Image Scraping and Classification</a:t>
            </a:r>
            <a:endParaRPr lang="en-IN" sz="5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13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DA193E4-544D-4A2F-AD03-D69BA0EE5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32" y="643467"/>
            <a:ext cx="11210925" cy="7448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041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041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041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041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041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041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041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041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041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eaLnBrk="1" fontAlgn="base" hangingPunct="1">
              <a:lnSpc>
                <a:spcPct val="90000"/>
              </a:lnSpc>
              <a:spcAft>
                <a:spcPts val="600"/>
              </a:spcAft>
              <a:buClrTx/>
              <a:buSzTx/>
              <a:tabLst>
                <a:tab pos="2041525" algn="l"/>
              </a:tabLst>
            </a:pPr>
            <a:r>
              <a:rPr kumimoji="0" lang="en-US" altLang="en-US" sz="3200" b="1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Created Training and Validation sets</a:t>
            </a:r>
            <a:endParaRPr kumimoji="0" lang="en-US" altLang="en-US" sz="32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4D191-F171-468C-A300-526F65B057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7209" y="1675227"/>
            <a:ext cx="9657581" cy="4394199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EA36DC9-87BA-4002-A016-F7CED0AC7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1796" y="15160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894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B39F-3B1E-4F09-B3C4-F43CCF0D1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>
                <a:solidFill>
                  <a:srgbClr val="FFFFFF"/>
                </a:solidFill>
              </a:rPr>
              <a:t>Structure of the Layers used for forward and back propagation: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9E40F10-EF01-45BF-98D1-0E5704235F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7452" y="2426818"/>
            <a:ext cx="4264146" cy="399763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2DAE8C6-979B-443D-9208-C5A20A8A776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45073" y="2515637"/>
            <a:ext cx="5455917" cy="38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08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C95A6-525D-4C88-A7B2-8C4038569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Defined Early Stop criteria and saved the model as ‘best.h5’ for the best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B118E7-66CE-46E3-A56C-91DDB2D90D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467" y="2999922"/>
            <a:ext cx="10905066" cy="174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19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3965C-FC25-4D48-9C15-9AC0E38D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Fitting the Training data with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65BF9E-806D-465B-9F98-6A836A5B1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467" y="2054815"/>
            <a:ext cx="10905066" cy="363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84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0D0E1-57ED-4399-A9F9-B20BDB7C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Evaluation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C8ADF-E60D-4B38-BC9C-5A3B78336B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467" y="2359249"/>
            <a:ext cx="10905066" cy="302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14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95E88-152F-4AD0-B4AF-ACD8B6762F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2216" y="3069423"/>
            <a:ext cx="3470101" cy="589793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553AA0E-ED6F-4231-9FF6-5221469E9B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65199" y="4996207"/>
            <a:ext cx="4379799" cy="1162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CF4B53-2754-4630-9071-9DD2D0152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IN" sz="40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 3 – Prediction</a:t>
            </a:r>
            <a:endParaRPr lang="en-IN" sz="40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012063-593A-43E9-B7E1-EBCADF9C6935}"/>
              </a:ext>
            </a:extLst>
          </p:cNvPr>
          <p:cNvSpPr txBox="1"/>
          <p:nvPr/>
        </p:nvSpPr>
        <p:spPr>
          <a:xfrm>
            <a:off x="888451" y="2514268"/>
            <a:ext cx="28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Loading saved Model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0BDECE-5501-4AEE-B0BC-DCAABA4E1302}"/>
              </a:ext>
            </a:extLst>
          </p:cNvPr>
          <p:cNvSpPr txBox="1"/>
          <p:nvPr/>
        </p:nvSpPr>
        <p:spPr>
          <a:xfrm>
            <a:off x="880857" y="4434832"/>
            <a:ext cx="609437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Loading the required test pictures from the required folder: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753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D4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63654-E6E5-43F9-AAE3-D4CE4D1F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Predicting and displaying prediction as shown below: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BB7AD-D74A-4E12-B8C1-D2C344E8AC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41475" y="640080"/>
            <a:ext cx="6080453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01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1A55-2367-49BB-B9CB-712E64116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sz="4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Conclusion:</a:t>
            </a:r>
            <a:br>
              <a:rPr lang="en-IN" sz="4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A9F3A-B5AF-479F-B39B-03ED0E53B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gives a 75% test accuracy.</a:t>
            </a: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accuracy can be enhanced by using more training images. Here, I have used 200 per category which can be increased to 1000 per category to give more training data.</a:t>
            </a:r>
          </a:p>
          <a:p>
            <a:endParaRPr lang="en-IN" sz="2000" dirty="0"/>
          </a:p>
        </p:txBody>
      </p:sp>
      <p:pic>
        <p:nvPicPr>
          <p:cNvPr id="6" name="Picture 4" descr="A row of samples for medical testing">
            <a:extLst>
              <a:ext uri="{FF2B5EF4-FFF2-40B4-BE49-F238E27FC236}">
                <a16:creationId xmlns:a16="http://schemas.microsoft.com/office/drawing/2014/main" id="{9C0D0251-06A5-49B3-9DD6-160B548D3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52" r="115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BD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7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16C96-842D-4C29-8627-324B8F6D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IN" sz="4000">
                <a:solidFill>
                  <a:srgbClr val="FFFFFF"/>
                </a:solidFill>
              </a:rPr>
              <a:t>Business Problem Framing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679D3-4482-40B4-BD57-099C48BEE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Scrape 200 images each of Sarees, Trousers and Jeans from Amazon  website and train model using Deep Learning to predict the category of the image.</a:t>
            </a:r>
          </a:p>
          <a:p>
            <a:pPr>
              <a:spcBef>
                <a:spcPts val="1200"/>
              </a:spcBef>
              <a:spcAft>
                <a:spcPts val="800"/>
              </a:spcAft>
            </a:pPr>
            <a:r>
              <a:rPr lang="en-IN" sz="20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idea behind this project is to build a deep learning-based Image Classification model on images that will be scraped from e-commerce portal. This is done to make the model more and more robust. This task is divided into two phases: Data Collection and Model Building. Data Collection Phase: In this section, you need to scrape images from e-commerce portal, Amazon.com. The clothing categories used for scraping will be: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Sarees (women)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Trousers (men)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Jeans (men)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566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9DBC-51B4-4FF6-9A6E-FDBDE5ED9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dirty="0"/>
              <a:t>Data- Description: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D8DD7-0A30-4D88-9517-4E14E3608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data used in this problem are the images that I have to extract from amazon.in to train my model</a:t>
            </a:r>
            <a:endParaRPr lang="en-IN" sz="1700" dirty="0"/>
          </a:p>
        </p:txBody>
      </p:sp>
      <p:pic>
        <p:nvPicPr>
          <p:cNvPr id="5" name="Picture 4" descr="Antique cash register keys">
            <a:extLst>
              <a:ext uri="{FF2B5EF4-FFF2-40B4-BE49-F238E27FC236}">
                <a16:creationId xmlns:a16="http://schemas.microsoft.com/office/drawing/2014/main" id="{3FC53B63-7208-4E01-95A5-BB282A298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44" r="2920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AFF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55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EC8A5-EEFB-475C-9C55-CADCA30CE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Part 1 - Image Scraping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5B64A-F54D-4D9B-9689-31F7D58095FD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task was to search for 200 images of the following categories from amazon website:</a:t>
            </a:r>
          </a:p>
          <a:p>
            <a:pPr indent="-228600">
              <a:lnSpc>
                <a:spcPct val="90000"/>
              </a:lnSpc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clothing categories used for scraping were:</a:t>
            </a:r>
          </a:p>
          <a:p>
            <a:pPr marL="34290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effectLst/>
              </a:rPr>
              <a:t>Sarees (women)</a:t>
            </a:r>
          </a:p>
          <a:p>
            <a:pPr marL="34290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effectLst/>
              </a:rPr>
              <a:t>Trousers (men)</a:t>
            </a:r>
          </a:p>
          <a:p>
            <a:pPr marL="34290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effectLst/>
              </a:rPr>
              <a:t>Jeans (men)</a:t>
            </a:r>
          </a:p>
          <a:p>
            <a:pPr marL="114300" lvl="0">
              <a:lnSpc>
                <a:spcPct val="9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unction to save the images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attributes which will be used later to download the images to required folders/directories.</a:t>
            </a:r>
            <a:endParaRPr lang="en-US" dirty="0"/>
          </a:p>
          <a:p>
            <a:pPr marL="34290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dirty="0">
              <a:effectLst/>
            </a:endParaRPr>
          </a:p>
          <a:p>
            <a:pPr marL="34290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dirty="0"/>
          </a:p>
          <a:p>
            <a:pPr marL="34290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dirty="0">
              <a:effectLst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681EB-41FE-4556-A43F-C398E2883A16}"/>
              </a:ext>
            </a:extLst>
          </p:cNvPr>
          <p:cNvPicPr/>
          <p:nvPr/>
        </p:nvPicPr>
        <p:blipFill rotWithShape="1">
          <a:blip r:embed="rId2"/>
          <a:srcRect t="135" r="2" b="6071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37119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lowchart: Document 26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75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DB9A8-3D82-4771-8E49-AD88700AA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Next, I have called the function with the required search keywords: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3CCF8B-66E7-4A10-89FC-E13E1D7A4A0A}"/>
              </a:ext>
            </a:extLst>
          </p:cNvPr>
          <p:cNvPicPr/>
          <p:nvPr/>
        </p:nvPicPr>
        <p:blipFill rotWithShape="1">
          <a:blip r:embed="rId2"/>
          <a:srcRect t="2206" r="-3" b="2809"/>
          <a:stretch/>
        </p:blipFill>
        <p:spPr>
          <a:xfrm>
            <a:off x="4207933" y="1273255"/>
            <a:ext cx="7347537" cy="431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38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5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D31E13-C3FC-4D93-9F8F-6A54AAF8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effectLst/>
              </a:rPr>
              <a:t>Creating Directories to store images:</a:t>
            </a:r>
            <a:br>
              <a:rPr lang="en-US" sz="3600">
                <a:solidFill>
                  <a:srgbClr val="FFFFFF"/>
                </a:solidFill>
                <a:effectLst/>
              </a:rPr>
            </a:b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CE8778-874A-423E-9A34-52A9E8688B4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552" b="-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59932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7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35006" y="604568"/>
            <a:ext cx="4654297" cy="55778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A6A0C-4ACE-4E56-B843-C7B429FD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531" y="985419"/>
            <a:ext cx="3785030" cy="330112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Downloading images to required folders along with download status message: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65BE56-4938-4F94-868C-D1020A1A8B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06501" y="1170815"/>
            <a:ext cx="6350493" cy="444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82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4A3B8E8-8B6F-42FE-A423-AD8A638A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638D4C-DD09-4505-BFD2-76A62FA33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69448"/>
            <a:ext cx="7865149" cy="1087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dirty="0"/>
              <a:t>Part 2 – Training Model for Classification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93DF0F-70FA-433C-94DE-7A884FA95E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3669" y="2133600"/>
            <a:ext cx="1011933" cy="417292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661DD9-CE2B-43DE-9AA2-C00857D3112A}"/>
              </a:ext>
            </a:extLst>
          </p:cNvPr>
          <p:cNvSpPr txBox="1"/>
          <p:nvPr/>
        </p:nvSpPr>
        <p:spPr>
          <a:xfrm>
            <a:off x="8328816" y="2059200"/>
            <a:ext cx="3313114" cy="37830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effectLst/>
              </a:rPr>
              <a:t>I have created a main folder called 'images' containing 2 folders named 'train' and 'test'. 'train' contains images of each category from 1 to 180 and 'test' contains 181 to 200. I have deleted 1 common picture across all 3 classes which contains a logo</a:t>
            </a:r>
            <a:endParaRPr lang="en-US" sz="20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D9AAB3-EF55-4C55-824E-A2DFC637034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78342" y="2133600"/>
            <a:ext cx="1345598" cy="41724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034CC6-A9E3-43DE-AA9B-E6EFD369EBE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80822" y="2133600"/>
            <a:ext cx="2065338" cy="41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09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BFFF1-762A-4988-9AAA-DD057828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I have defined the image dimensions as below: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66EBD-7447-422D-AD6E-4B35C1ACE8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467" y="2481931"/>
            <a:ext cx="10905066" cy="2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79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424</Words>
  <Application>Microsoft Office PowerPoint</Application>
  <PresentationFormat>Widescreen</PresentationFormat>
  <Paragraphs>36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Symbol</vt:lpstr>
      <vt:lpstr>Office Theme</vt:lpstr>
      <vt:lpstr>Image Scraping and Classification</vt:lpstr>
      <vt:lpstr>Business Problem Framing</vt:lpstr>
      <vt:lpstr>Data- Description:</vt:lpstr>
      <vt:lpstr>Part 1 - Image Scraping</vt:lpstr>
      <vt:lpstr>Next, I have called the function with the required search keywords:</vt:lpstr>
      <vt:lpstr>Creating Directories to store images: </vt:lpstr>
      <vt:lpstr>Downloading images to required folders along with download status message:</vt:lpstr>
      <vt:lpstr>Part 2 – Training Model for Classification</vt:lpstr>
      <vt:lpstr>I have defined the image dimensions as below:</vt:lpstr>
      <vt:lpstr>PowerPoint Presentation</vt:lpstr>
      <vt:lpstr>Structure of the Layers used for forward and back propagation:</vt:lpstr>
      <vt:lpstr>Defined Early Stop criteria and saved the model as ‘best.h5’ for the best results</vt:lpstr>
      <vt:lpstr>Fitting the Training data with the model</vt:lpstr>
      <vt:lpstr>Model Evaluation</vt:lpstr>
      <vt:lpstr>Part 3 – Prediction</vt:lpstr>
      <vt:lpstr>Predicting and displaying prediction as shown below:</vt:lpstr>
      <vt:lpstr>Conclusion: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 DETECTION</dc:title>
  <dc:creator>Kumar Gourabh</dc:creator>
  <cp:lastModifiedBy>Sheikh Shahbaz Ali</cp:lastModifiedBy>
  <cp:revision>6</cp:revision>
  <dcterms:created xsi:type="dcterms:W3CDTF">2021-04-22T14:17:35Z</dcterms:created>
  <dcterms:modified xsi:type="dcterms:W3CDTF">2021-09-24T17:42:36Z</dcterms:modified>
</cp:coreProperties>
</file>